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2" r:id="rId6"/>
    <p:sldId id="261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65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27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CAAA6C-CB04-79D7-1268-7D3E6E8B0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04F636-2A10-2ACC-835D-0539931DC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75F3DB-45CD-9783-FB1D-9DD90B966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26DBA-BD2C-46C6-B087-993CA30CDDC4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D300DC-BCFF-FE49-B058-7B92C5582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0C8E05-7D73-66AE-C6D0-054D7806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9428-2594-4936-973E-B7B4FD2A13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664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973A3F-2A4F-A837-DEC1-CB87D4233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E84175-568A-37FB-9FFF-0333E62FA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2F3082-7CF0-C3BF-BB23-9FB50B698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26DBA-BD2C-46C6-B087-993CA30CDDC4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232C7E-1214-C43C-26C0-0C7C9AC3F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627201-0315-C924-40DF-7D6FD3B76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9428-2594-4936-973E-B7B4FD2A13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46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0957CC8-4201-B812-265E-B4204FC687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A63849-C188-4070-3A37-9C732B471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2C1BC0-EB65-897A-A6BD-AFDFE37F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26DBA-BD2C-46C6-B087-993CA30CDDC4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D20B0B-93D4-B5F7-94DA-C14D04133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125AF1-C8B7-4FEF-65B8-43214EC4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9428-2594-4936-973E-B7B4FD2A13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295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D3F39-054B-54FE-C6F2-83F7CC17C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040E11-E306-CCEB-95D9-C6FDCADB3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53D855-5A62-83B0-1B1D-FFB120949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26DBA-BD2C-46C6-B087-993CA30CDDC4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715352-1B60-9BB5-E638-09BCA92EB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4AF004-DD1C-6304-F77B-9203FFC49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9428-2594-4936-973E-B7B4FD2A13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07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D8F623-61B5-2D8D-EF48-71CB70632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FC8AA2-055F-350E-A6C4-581849A3F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62B8B0-134F-F1BD-AA9C-1C2BED216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26DBA-BD2C-46C6-B087-993CA30CDDC4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8F9B28-5ED4-B976-768A-69F23E1FF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B3C8B0-128A-990E-0F03-29DE869A9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9428-2594-4936-973E-B7B4FD2A13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643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6FBB1-F319-02DB-7116-AC7F1D2E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703EC4-4C0F-CAD8-2A0B-95FE29BC1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46037D-2AB6-EB53-E658-D27412C901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2C57D9-7245-21D1-7A31-CE792A95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26DBA-BD2C-46C6-B087-993CA30CDDC4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A038DB-79C4-2982-131A-C62A02F96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C5F79A-E660-0B3B-2631-101133F5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9428-2594-4936-973E-B7B4FD2A13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11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FC940-1176-54D1-952B-624728179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5738A9-EFD2-AF0C-1702-B7F6C4C50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89F2D4-FE7F-A139-D726-05400BE75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E84E58-6AE0-7C15-18DB-7800D0986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DAEEA5-C42F-57D9-244C-056807E8B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43373D6-3836-AD7E-8866-033673A22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26DBA-BD2C-46C6-B087-993CA30CDDC4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678F95-6FBB-9C88-FAFB-09AD5BE05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B19219-89DF-4FC5-A94E-19062B5F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9428-2594-4936-973E-B7B4FD2A13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662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85DCB-58EA-3D93-A451-F65BCDA5E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D1404BB-6502-450B-7BA7-EE91496A6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26DBA-BD2C-46C6-B087-993CA30CDDC4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203D8A-16DA-3FF9-0336-F721C4C8C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B48E23-A584-C002-1503-0C50A4679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9428-2594-4936-973E-B7B4FD2A13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388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CAF4E80-AFFB-F92C-153D-5A4F4CE0F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26DBA-BD2C-46C6-B087-993CA30CDDC4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8DA047-401E-3A35-FDAD-CA5DB59F8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0F1750-B1A5-0FEF-FCC3-2C3ABB8B4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9428-2594-4936-973E-B7B4FD2A13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402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8DCB2-60D3-2125-AA2E-3FDBEB45C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312FE3-F630-92B2-E76A-74E3795EF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E6966E-EF62-F7C4-DB96-18D782ED1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09B68E-0728-4DCE-1960-240CF1BB5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26DBA-BD2C-46C6-B087-993CA30CDDC4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286A7A-ED5D-8231-C174-23CBA7C9C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F370F8-7DE3-3B01-0C51-CF6EBF9EF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9428-2594-4936-973E-B7B4FD2A13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975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6E8F9A-1C9A-C577-2140-1E7A8670D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3CC2B16-CF41-B9D1-2AB9-D3522FB05F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0232A6-639A-070E-3582-9EAE23673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7252D2-1A98-D96B-1062-F1DA44FC8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26DBA-BD2C-46C6-B087-993CA30CDDC4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04197B-CA63-E94F-09E8-EA5D0ACCA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7BDECF-571B-571E-526D-D7EF30270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9428-2594-4936-973E-B7B4FD2A13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179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C6B3866-DF05-EF71-057D-1BC73FD55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62159-3511-D560-68B2-E05D67B4E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765684-8E92-7528-209E-F211AB971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626DBA-BD2C-46C6-B087-993CA30CDDC4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390C86-2D43-6EAF-A247-5F786A1C5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5A027A-2F02-3F99-0D68-31232F0F9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D59428-2594-4936-973E-B7B4FD2A13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374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audyxiao001/article/details/13654276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D2A5D2-1D4A-8FE0-468F-5273D86ACD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AI Conference and RL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9422E7D-A0B7-C6BD-B594-75187B390D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赵思博</a:t>
            </a:r>
          </a:p>
        </p:txBody>
      </p:sp>
    </p:spTree>
    <p:extLst>
      <p:ext uri="{BB962C8B-B14F-4D97-AF65-F5344CB8AC3E}">
        <p14:creationId xmlns:p14="http://schemas.microsoft.com/office/powerpoint/2010/main" val="489911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D6DDF-EFF8-B67B-79CF-529BEAAC3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Actual Case: Sekiro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5A95F9-8D55-D81D-1D39-093CD1614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87" y="1665080"/>
            <a:ext cx="7875639" cy="44978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1790DE9-F8C9-01E7-88E2-8DEE39812FC3}"/>
              </a:ext>
            </a:extLst>
          </p:cNvPr>
          <p:cNvSpPr txBox="1"/>
          <p:nvPr/>
        </p:nvSpPr>
        <p:spPr>
          <a:xfrm>
            <a:off x="8374929" y="2005780"/>
            <a:ext cx="3817071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Agent: Sekiro</a:t>
            </a:r>
          </a:p>
          <a:p>
            <a:endParaRPr lang="en-US" altLang="zh-CN" sz="3200" dirty="0"/>
          </a:p>
          <a:p>
            <a:r>
              <a:rPr lang="en-US" altLang="zh-CN" sz="3200" dirty="0"/>
              <a:t>Environ: </a:t>
            </a:r>
            <a:r>
              <a:rPr lang="zh-CN" altLang="en-US" sz="3200" dirty="0"/>
              <a:t>天守阁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en-US" altLang="zh-CN" sz="3200" dirty="0"/>
              <a:t>State</a:t>
            </a:r>
            <a:r>
              <a:rPr lang="zh-CN" altLang="en-US" sz="3200" dirty="0"/>
              <a:t>：自己血量</a:t>
            </a:r>
            <a:r>
              <a:rPr lang="zh-CN" altLang="en-US" dirty="0"/>
              <a:t>（包括</a:t>
            </a:r>
            <a:endParaRPr lang="en-US" altLang="zh-CN" dirty="0"/>
          </a:p>
          <a:p>
            <a:r>
              <a:rPr lang="zh-CN" altLang="en-US" dirty="0"/>
              <a:t>药的数量）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en-US" altLang="zh-CN" sz="3200" dirty="0"/>
              <a:t>Reward</a:t>
            </a:r>
            <a:r>
              <a:rPr lang="zh-CN" altLang="en-US" sz="3200" dirty="0"/>
              <a:t>：对手血量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A36791-2217-33B4-4821-24EF28938A32}"/>
              </a:ext>
            </a:extLst>
          </p:cNvPr>
          <p:cNvSpPr txBox="1"/>
          <p:nvPr/>
        </p:nvSpPr>
        <p:spPr>
          <a:xfrm>
            <a:off x="422787" y="5556738"/>
            <a:ext cx="2694039" cy="530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8141205-0E1A-3666-A39D-E262C0BF6104}"/>
              </a:ext>
            </a:extLst>
          </p:cNvPr>
          <p:cNvSpPr txBox="1"/>
          <p:nvPr/>
        </p:nvSpPr>
        <p:spPr>
          <a:xfrm>
            <a:off x="422787" y="1690688"/>
            <a:ext cx="2222090" cy="639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4281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60F147-2559-40FD-5270-2A46A816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Actual Case: Sekiro </a:t>
            </a:r>
            <a:r>
              <a:rPr lang="en-US" altLang="zh-CN" sz="2400" dirty="0"/>
              <a:t>con</a:t>
            </a:r>
            <a:r>
              <a:rPr lang="zh-CN" altLang="en-US" sz="2400" dirty="0"/>
              <a:t>‘</a:t>
            </a:r>
            <a:r>
              <a:rPr lang="en-US" altLang="zh-CN" sz="2400" dirty="0"/>
              <a:t>d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0735D4-FD9D-C209-2697-80008205A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2" y="1886299"/>
            <a:ext cx="4914564" cy="45547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6BDF1AA-775B-9102-2413-E00AF13AA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437" y="1989863"/>
            <a:ext cx="4259935" cy="44512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9D1F3EE-3166-14D5-FDF6-E70ED1E72D89}"/>
              </a:ext>
            </a:extLst>
          </p:cNvPr>
          <p:cNvSpPr txBox="1"/>
          <p:nvPr/>
        </p:nvSpPr>
        <p:spPr>
          <a:xfrm>
            <a:off x="7993626" y="914400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Action</a:t>
            </a:r>
            <a:r>
              <a:rPr lang="zh-CN" altLang="en-US" sz="2800" dirty="0"/>
              <a:t>： 攻击和防守</a:t>
            </a:r>
          </a:p>
        </p:txBody>
      </p:sp>
    </p:spTree>
    <p:extLst>
      <p:ext uri="{BB962C8B-B14F-4D97-AF65-F5344CB8AC3E}">
        <p14:creationId xmlns:p14="http://schemas.microsoft.com/office/powerpoint/2010/main" val="1589610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FDA86-65F2-3C7B-67AE-A16BC7F7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thing is</a:t>
            </a:r>
            <a:r>
              <a:rPr lang="zh-CN" altLang="en-US" dirty="0"/>
              <a:t>：怎么动态的求解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E6C73C-C3B8-8E5F-F58C-8690FADE7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4456" y="1467874"/>
            <a:ext cx="5513441" cy="44562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Mathematics and two concepts 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5B17D2-439C-813F-9FDE-73EB729056B1}"/>
              </a:ext>
            </a:extLst>
          </p:cNvPr>
          <p:cNvSpPr txBox="1"/>
          <p:nvPr/>
        </p:nvSpPr>
        <p:spPr>
          <a:xfrm>
            <a:off x="117987" y="2309681"/>
            <a:ext cx="27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Policy (Strategy)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8C9F54-6C7A-BC07-FCDD-FBC5231C7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776" y="2823629"/>
            <a:ext cx="4371975" cy="6667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1A843F-DDF9-B9B9-9906-02F3642722AA}"/>
              </a:ext>
            </a:extLst>
          </p:cNvPr>
          <p:cNvSpPr txBox="1"/>
          <p:nvPr/>
        </p:nvSpPr>
        <p:spPr>
          <a:xfrm>
            <a:off x="943896" y="2972338"/>
            <a:ext cx="340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动作</a:t>
            </a:r>
            <a:r>
              <a:rPr lang="en-US" altLang="zh-CN" dirty="0"/>
              <a:t>a</a:t>
            </a:r>
            <a:r>
              <a:rPr lang="zh-CN" altLang="en-US" dirty="0"/>
              <a:t>的概率（随机性策略）：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4F8FCD-67F6-49BD-04D5-DC12F39288A8}"/>
              </a:ext>
            </a:extLst>
          </p:cNvPr>
          <p:cNvSpPr txBox="1"/>
          <p:nvPr/>
        </p:nvSpPr>
        <p:spPr>
          <a:xfrm>
            <a:off x="235974" y="4253988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Value</a:t>
            </a:r>
            <a:r>
              <a:rPr lang="zh-CN" altLang="en-US" dirty="0"/>
              <a:t>（</a:t>
            </a:r>
            <a:r>
              <a:rPr lang="en-US" altLang="zh-CN" dirty="0"/>
              <a:t>Reward</a:t>
            </a:r>
            <a:r>
              <a:rPr lang="zh-CN" altLang="en-US" dirty="0"/>
              <a:t>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403A720-EF44-69DE-6A35-62B713B19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56" y="5065354"/>
            <a:ext cx="3923071" cy="162639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A71EAD8-C0DC-6C8D-A31B-D6F44CB5E191}"/>
              </a:ext>
            </a:extLst>
          </p:cNvPr>
          <p:cNvSpPr txBox="1"/>
          <p:nvPr/>
        </p:nvSpPr>
        <p:spPr>
          <a:xfrm flipH="1">
            <a:off x="5249929" y="3477173"/>
            <a:ext cx="307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当下情况：</a:t>
            </a:r>
            <a:r>
              <a:rPr lang="en-US" altLang="zh-CN" sz="2400" dirty="0"/>
              <a:t>&lt;s, a, r&gt;</a:t>
            </a:r>
            <a:endParaRPr lang="zh-CN" altLang="en-US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DFDB4B5-AFE2-DAA0-8A15-774A3976A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859" y="5676405"/>
            <a:ext cx="4152900" cy="571500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01D5DE5-EBB7-CC50-67F3-DEF52DC64CCB}"/>
              </a:ext>
            </a:extLst>
          </p:cNvPr>
          <p:cNvCxnSpPr/>
          <p:nvPr/>
        </p:nvCxnSpPr>
        <p:spPr>
          <a:xfrm>
            <a:off x="3669016" y="5978012"/>
            <a:ext cx="5668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D71DA37-64BA-70AC-07C4-4BFFFB77E784}"/>
              </a:ext>
            </a:extLst>
          </p:cNvPr>
          <p:cNvCxnSpPr>
            <a:cxnSpLocks/>
          </p:cNvCxnSpPr>
          <p:nvPr/>
        </p:nvCxnSpPr>
        <p:spPr>
          <a:xfrm flipV="1">
            <a:off x="6312309" y="5437984"/>
            <a:ext cx="1344610" cy="222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1C9781E7-1A41-1692-B4F7-D424F16CD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6919" y="5031851"/>
            <a:ext cx="4391025" cy="67627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20DAACF-CA88-EFDE-6069-7C38BEB74FDD}"/>
              </a:ext>
            </a:extLst>
          </p:cNvPr>
          <p:cNvSpPr txBox="1"/>
          <p:nvPr/>
        </p:nvSpPr>
        <p:spPr>
          <a:xfrm>
            <a:off x="8321037" y="5891969"/>
            <a:ext cx="409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discounted parameter </a:t>
            </a:r>
            <a:r>
              <a:rPr lang="zh-CN" altLang="en-US" dirty="0"/>
              <a:t>是人为设置）</a:t>
            </a:r>
          </a:p>
        </p:txBody>
      </p:sp>
    </p:spTree>
    <p:extLst>
      <p:ext uri="{BB962C8B-B14F-4D97-AF65-F5344CB8AC3E}">
        <p14:creationId xmlns:p14="http://schemas.microsoft.com/office/powerpoint/2010/main" val="1893269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43AFB-8FCD-F745-A320-EA75F97A8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状态价值函数与状态动作价值函数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2A79B6-980F-0947-15D3-5E13543DD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69" y="2192132"/>
            <a:ext cx="7475451" cy="12368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0C9AA6-0672-FE0F-EB18-0E7537837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577" y="3428999"/>
            <a:ext cx="8448675" cy="12763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352C13-7230-FC4C-EC60-4CB3E74C7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257" y="4522219"/>
            <a:ext cx="4025846" cy="64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46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876C6-7257-6DE3-ACFF-9004C915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马尔可夫决策过程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8869D2-C119-F729-7083-72E72A42D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030" y="1912360"/>
            <a:ext cx="5400675" cy="8096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B65968C-1835-23AF-A3D2-910B17CB087B}"/>
              </a:ext>
            </a:extLst>
          </p:cNvPr>
          <p:cNvSpPr txBox="1"/>
          <p:nvPr/>
        </p:nvSpPr>
        <p:spPr>
          <a:xfrm>
            <a:off x="503904" y="3585199"/>
            <a:ext cx="1135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强化学习是一种优化训练方式，优化数学方法，优化数据集最大化</a:t>
            </a:r>
            <a:r>
              <a:rPr lang="en-US" altLang="zh-CN" sz="2800" dirty="0"/>
              <a:t>reward</a:t>
            </a:r>
            <a:r>
              <a:rPr lang="zh-CN" altLang="en-US" sz="2800" dirty="0"/>
              <a:t>，最终提升学习效果的学习过程</a:t>
            </a:r>
            <a:r>
              <a:rPr lang="en-US" altLang="zh-CN" sz="2800" dirty="0"/>
              <a:t>(</a:t>
            </a:r>
            <a:r>
              <a:rPr lang="zh-CN" altLang="en-US" sz="2800" dirty="0"/>
              <a:t>重复与环境互动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D0C145-53C4-D8B9-C6AF-BE56B6F85E40}"/>
              </a:ext>
            </a:extLst>
          </p:cNvPr>
          <p:cNvSpPr txBox="1"/>
          <p:nvPr/>
        </p:nvSpPr>
        <p:spPr>
          <a:xfrm>
            <a:off x="580103" y="5437238"/>
            <a:ext cx="8632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只狼</a:t>
            </a:r>
            <a:r>
              <a:rPr lang="en-US" altLang="zh-CN" sz="2400" dirty="0"/>
              <a:t>RL</a:t>
            </a:r>
            <a:r>
              <a:rPr lang="zh-CN" altLang="en-US" sz="2400" dirty="0"/>
              <a:t>可行性：动作数量少，状态少且简单，可以收敛，</a:t>
            </a:r>
            <a:r>
              <a:rPr lang="en-US" altLang="zh-CN" sz="2400" dirty="0"/>
              <a:t>Reward</a:t>
            </a:r>
            <a:r>
              <a:rPr lang="zh-CN" altLang="en-US" sz="2400" dirty="0"/>
              <a:t>分配可行</a:t>
            </a:r>
          </a:p>
        </p:txBody>
      </p:sp>
    </p:spTree>
    <p:extLst>
      <p:ext uri="{BB962C8B-B14F-4D97-AF65-F5344CB8AC3E}">
        <p14:creationId xmlns:p14="http://schemas.microsoft.com/office/powerpoint/2010/main" val="3374936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C77A401-4540-E84D-9BFB-EFB4D15EE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43" y="449057"/>
            <a:ext cx="9142719" cy="29799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FC0EEE-2326-D3D5-F70A-046873B77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333" y="3429000"/>
            <a:ext cx="7466112" cy="297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31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586FC6-302C-A919-AEDD-181809995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033" y="129263"/>
            <a:ext cx="3644967" cy="11882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B3738DA-0460-D2AC-B1A6-09DF781CB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193" y="2352597"/>
            <a:ext cx="6873281" cy="38636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2F24594-A877-F3CD-D883-4931FD9D261B}"/>
              </a:ext>
            </a:extLst>
          </p:cNvPr>
          <p:cNvSpPr txBox="1"/>
          <p:nvPr/>
        </p:nvSpPr>
        <p:spPr>
          <a:xfrm>
            <a:off x="917471" y="560439"/>
            <a:ext cx="4785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Parameter Space Noise</a:t>
            </a:r>
            <a:endParaRPr lang="zh-CN" altLang="en-US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E220CC-66FB-95DD-0BF5-A654F19E5B9F}"/>
              </a:ext>
            </a:extLst>
          </p:cNvPr>
          <p:cNvSpPr txBox="1"/>
          <p:nvPr/>
        </p:nvSpPr>
        <p:spPr>
          <a:xfrm>
            <a:off x="521110" y="2782529"/>
            <a:ext cx="198644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Exploitation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Exploration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59185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71AFFB-7859-F5E3-ED62-712FC87D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RL with augmented data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E4A56F-4C8E-E3B6-CE53-827282E83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189" y="2650254"/>
            <a:ext cx="9324975" cy="32289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849C53D-8E69-0A55-609D-A7E7587F4CB0}"/>
              </a:ext>
            </a:extLst>
          </p:cNvPr>
          <p:cNvSpPr txBox="1"/>
          <p:nvPr/>
        </p:nvSpPr>
        <p:spPr>
          <a:xfrm>
            <a:off x="1524000" y="1887794"/>
            <a:ext cx="9789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What is data augmentation? Normal in supervised task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9B9F20-42A4-984E-9863-4D6D8E399040}"/>
              </a:ext>
            </a:extLst>
          </p:cNvPr>
          <p:cNvSpPr txBox="1"/>
          <p:nvPr/>
        </p:nvSpPr>
        <p:spPr>
          <a:xfrm>
            <a:off x="1828800" y="6130636"/>
            <a:ext cx="341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https://arxiv.org/pdf/2004.14990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561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89A3F-8DED-0B0F-61E7-20C2840BD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matters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D82418-265E-2AA7-A39B-3F3D4A033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1855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Learning from visual observations is a fundamental problem in reinforcement learning.</a:t>
            </a:r>
          </a:p>
          <a:p>
            <a:r>
              <a:rPr lang="en-US" altLang="zh-CN" dirty="0"/>
              <a:t>RL is notoriously plagued with poor data-efficiency and generalization capabilities.</a:t>
            </a:r>
          </a:p>
          <a:p>
            <a:r>
              <a:rPr lang="en-US" altLang="zh-CN" dirty="0"/>
              <a:t>One such often ignored prior is Data Augmentation.</a:t>
            </a:r>
          </a:p>
          <a:p>
            <a:pPr marL="0" indent="0">
              <a:buNone/>
            </a:pPr>
            <a:r>
              <a:rPr lang="en-US" altLang="zh-CN" dirty="0"/>
              <a:t>(All cited from the original page)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9EA4EE-5C14-6BED-9515-B69DAD3B0136}"/>
              </a:ext>
            </a:extLst>
          </p:cNvPr>
          <p:cNvSpPr txBox="1"/>
          <p:nvPr/>
        </p:nvSpPr>
        <p:spPr>
          <a:xfrm>
            <a:off x="1022784" y="5574890"/>
            <a:ext cx="10083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关注到了</a:t>
            </a:r>
            <a:r>
              <a:rPr lang="en-US" altLang="zh-CN" dirty="0"/>
              <a:t>Reinforcement Learning</a:t>
            </a:r>
            <a:r>
              <a:rPr lang="zh-CN" altLang="en-US" dirty="0"/>
              <a:t>非常重要的方向，</a:t>
            </a:r>
            <a:r>
              <a:rPr lang="en-US" altLang="zh-CN" dirty="0"/>
              <a:t> visual observations</a:t>
            </a:r>
            <a:r>
              <a:rPr lang="zh-CN" altLang="en-US" dirty="0"/>
              <a:t>， 以及泛化上的能力不足，</a:t>
            </a:r>
            <a:endParaRPr lang="en-US" altLang="zh-CN" dirty="0"/>
          </a:p>
          <a:p>
            <a:r>
              <a:rPr lang="zh-CN" altLang="en-US" dirty="0"/>
              <a:t>提出的解决方案是一个一举多得的方案，如果有效</a:t>
            </a:r>
          </a:p>
        </p:txBody>
      </p:sp>
    </p:spTree>
    <p:extLst>
      <p:ext uri="{BB962C8B-B14F-4D97-AF65-F5344CB8AC3E}">
        <p14:creationId xmlns:p14="http://schemas.microsoft.com/office/powerpoint/2010/main" val="2725760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92859-D927-573A-3930-56A2D67A2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C72CFC-62B2-2A79-1DF3-7FBDFBC8B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39" y="1465467"/>
            <a:ext cx="6567488" cy="31655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56B23F9-16E4-0607-97C7-7F004D429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527" y="2234046"/>
            <a:ext cx="7284028" cy="417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7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7A77CC-D0C4-5C1E-B868-786B52F3C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Aminer rankings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F5C761-8D20-A884-ED6D-141EFD8E5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733" y="156226"/>
            <a:ext cx="6854267" cy="60161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82BCD41-89BE-51E5-310A-0F2108448A57}"/>
              </a:ext>
            </a:extLst>
          </p:cNvPr>
          <p:cNvSpPr txBox="1"/>
          <p:nvPr/>
        </p:nvSpPr>
        <p:spPr>
          <a:xfrm>
            <a:off x="245918" y="6478432"/>
            <a:ext cx="928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linkClick r:id="rId3"/>
              </a:rPr>
              <a:t>值得收藏！</a:t>
            </a:r>
            <a:r>
              <a:rPr lang="en-US" altLang="zh-CN" dirty="0">
                <a:hlinkClick r:id="rId3"/>
              </a:rPr>
              <a:t>2024</a:t>
            </a:r>
            <a:r>
              <a:rPr lang="zh-CN" altLang="en-US" dirty="0">
                <a:hlinkClick r:id="rId3"/>
              </a:rPr>
              <a:t>年人工智能顶级会议投稿信息汇总（机器学习领域）</a:t>
            </a:r>
            <a:r>
              <a:rPr lang="en-US" altLang="zh-CN" dirty="0">
                <a:hlinkClick r:id="rId3"/>
              </a:rPr>
              <a:t>_nips2024-CSDN</a:t>
            </a:r>
            <a:r>
              <a:rPr lang="zh-CN" altLang="en-US" dirty="0">
                <a:hlinkClick r:id="rId3"/>
              </a:rPr>
              <a:t>博客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661291-8057-9A83-2B3E-554BD8BA4365}"/>
              </a:ext>
            </a:extLst>
          </p:cNvPr>
          <p:cNvSpPr txBox="1"/>
          <p:nvPr/>
        </p:nvSpPr>
        <p:spPr>
          <a:xfrm>
            <a:off x="1701846" y="2358661"/>
            <a:ext cx="3315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统计</a:t>
            </a:r>
            <a:r>
              <a:rPr lang="en-US" altLang="zh-CN" sz="2400" dirty="0"/>
              <a:t>deadline</a:t>
            </a:r>
            <a:r>
              <a:rPr lang="zh-CN" altLang="en-US" sz="2400" dirty="0"/>
              <a:t>：</a:t>
            </a:r>
            <a:r>
              <a:rPr lang="en-US" altLang="zh-CN" sz="2400" dirty="0"/>
              <a:t>2019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EFEDA9-62FF-2F00-A072-D2D1EB41C68C}"/>
              </a:ext>
            </a:extLst>
          </p:cNvPr>
          <p:cNvSpPr txBox="1"/>
          <p:nvPr/>
        </p:nvSpPr>
        <p:spPr>
          <a:xfrm>
            <a:off x="206208" y="3335075"/>
            <a:ext cx="509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https://www.am.ai/en/blog/ai-conferences-2023/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3153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55F60-960D-1935-EAF2-7D442BD8A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Comparison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2A40FE-6161-8FFF-A0C6-7C6CF8CB7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7" y="1421682"/>
            <a:ext cx="4475813" cy="24522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EC9778-CB9E-EC2A-184E-0AFA3D8AB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03" y="3968084"/>
            <a:ext cx="8945818" cy="28899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B09EBD-9805-0DD6-ABB1-222863102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006" y="1507023"/>
            <a:ext cx="4514850" cy="24479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CC1BDD-9FD1-2D93-C118-D1A7F9604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6806" y="0"/>
            <a:ext cx="40957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38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A7DD8-0211-A32C-E2F4-CF60F83A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评价标准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68245-D058-FB62-701D-391DF4F80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6046" y="1826846"/>
            <a:ext cx="9823101" cy="2016852"/>
          </a:xfrm>
        </p:spPr>
        <p:txBody>
          <a:bodyPr>
            <a:normAutofit/>
          </a:bodyPr>
          <a:lstStyle/>
          <a:p>
            <a:r>
              <a:rPr lang="en-US" altLang="zh-CN" dirty="0"/>
              <a:t>1. H5-index </a:t>
            </a:r>
            <a:r>
              <a:rPr lang="zh-CN" altLang="en-US" dirty="0"/>
              <a:t>：</a:t>
            </a:r>
            <a:r>
              <a:rPr lang="en-US" altLang="zh-CN" dirty="0"/>
              <a:t>Analogy to Impact Factor</a:t>
            </a:r>
          </a:p>
          <a:p>
            <a:r>
              <a:rPr lang="en-US" altLang="zh-CN" dirty="0"/>
              <a:t>2. Citation medium : </a:t>
            </a:r>
            <a:r>
              <a:rPr lang="zh-CN" altLang="en-US" dirty="0"/>
              <a:t>引用中位数</a:t>
            </a:r>
            <a:endParaRPr lang="en-US" altLang="zh-CN" dirty="0"/>
          </a:p>
          <a:p>
            <a:r>
              <a:rPr lang="en-US" altLang="zh-CN" dirty="0"/>
              <a:t>3. The sum of the citations of the 10 most cited papers</a:t>
            </a:r>
          </a:p>
          <a:p>
            <a:r>
              <a:rPr lang="en-US" altLang="zh-CN" dirty="0"/>
              <a:t>4. Average publication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0F51D4-A473-33A6-0B5B-6C1130BEF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569" y="501283"/>
            <a:ext cx="4883231" cy="105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45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DC734-B316-3499-276C-2916D9BCF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Conference on Computer Vision and Pattern Recognition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A37267-0828-7E28-7559-3738A7BC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31" y="1994258"/>
            <a:ext cx="6667500" cy="34004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5427BD-756F-449F-7334-0E5B8D0E3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894" y="1168349"/>
            <a:ext cx="5172075" cy="28765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E77859-0BFA-1A05-6765-C2A8450E1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265" y="3881283"/>
            <a:ext cx="5172077" cy="28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98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BC910-86C4-1E57-EABE-8438BE2D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International Machine Learning Conference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DA5411-5DE7-1DAB-565C-B22C8B806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6" y="1572197"/>
            <a:ext cx="6781800" cy="3438525"/>
          </a:xfrm>
          <a:prstGeom prst="rect">
            <a:avLst/>
          </a:prstGeom>
        </p:spPr>
      </p:pic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7BDC5EEF-7E7E-638C-EEAE-7E94F7759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573" y="4055595"/>
            <a:ext cx="5262130" cy="2926636"/>
          </a:xfrm>
          <a:prstGeom prst="rect">
            <a:avLst/>
          </a:prstGeom>
        </p:spPr>
      </p:pic>
      <p:pic>
        <p:nvPicPr>
          <p:cNvPr id="8" name="图片 7" descr="图表, 饼图&#10;&#10;描述已自动生成">
            <a:extLst>
              <a:ext uri="{FF2B5EF4-FFF2-40B4-BE49-F238E27FC236}">
                <a16:creationId xmlns:a16="http://schemas.microsoft.com/office/drawing/2014/main" id="{25604467-7F7C-BABB-6E5F-810ACB612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71" y="1339087"/>
            <a:ext cx="5605029" cy="311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21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D19138-A68F-109D-C3FD-51E89F183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Annual Meeting of Neural Information Processing Systems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B6D113-1418-5F5E-8585-AC7F1649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11" y="1896243"/>
            <a:ext cx="6724650" cy="34194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D75078-4123-8B73-0972-BA0B82E81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289" y="1184564"/>
            <a:ext cx="5340222" cy="29700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577719-E3CE-B40F-4242-986D2ECF0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289" y="3821897"/>
            <a:ext cx="4960793" cy="275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80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4D71E-1361-69C8-F571-F916453A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Origin of RL : Behavioral Psychology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B68EBF7-F59D-E6BC-A52E-841A3D280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7985" y="2299588"/>
            <a:ext cx="5343525" cy="40268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DD22D4-9035-3F5B-7475-78D823967D50}"/>
              </a:ext>
            </a:extLst>
          </p:cNvPr>
          <p:cNvSpPr txBox="1"/>
          <p:nvPr/>
        </p:nvSpPr>
        <p:spPr>
          <a:xfrm>
            <a:off x="599766" y="2299588"/>
            <a:ext cx="36772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奖励与惩罚：有机体在特定</a:t>
            </a:r>
            <a:r>
              <a:rPr lang="zh-CN" altLang="en-US" sz="3600" dirty="0">
                <a:solidFill>
                  <a:srgbClr val="FF0000"/>
                </a:solidFill>
              </a:rPr>
              <a:t>环境</a:t>
            </a:r>
            <a:r>
              <a:rPr lang="zh-CN" altLang="en-US" sz="3600" dirty="0"/>
              <a:t>，通过特定学习</a:t>
            </a:r>
            <a:r>
              <a:rPr lang="zh-CN" altLang="en-US" sz="3600" dirty="0">
                <a:solidFill>
                  <a:srgbClr val="FF0000"/>
                </a:solidFill>
              </a:rPr>
              <a:t>策略</a:t>
            </a:r>
            <a:r>
              <a:rPr lang="zh-CN" altLang="en-US" sz="3600" dirty="0"/>
              <a:t>，实现回报</a:t>
            </a:r>
            <a:r>
              <a:rPr lang="zh-CN" altLang="en-US" sz="3600" dirty="0">
                <a:solidFill>
                  <a:srgbClr val="FF0000"/>
                </a:solidFill>
              </a:rPr>
              <a:t>最大化</a:t>
            </a:r>
            <a:r>
              <a:rPr lang="zh-CN" altLang="en-US" sz="3600" dirty="0"/>
              <a:t>的问题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FC8D69-F426-0C5B-1897-80175341D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595" y="4226796"/>
            <a:ext cx="3476625" cy="28289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E52751A-3DEA-0778-A6C9-400A4E8BF356}"/>
              </a:ext>
            </a:extLst>
          </p:cNvPr>
          <p:cNvSpPr txBox="1"/>
          <p:nvPr/>
        </p:nvSpPr>
        <p:spPr>
          <a:xfrm>
            <a:off x="5260258" y="1385608"/>
            <a:ext cx="405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Relation between AI and other subjects</a:t>
            </a:r>
          </a:p>
        </p:txBody>
      </p:sp>
    </p:spTree>
    <p:extLst>
      <p:ext uri="{BB962C8B-B14F-4D97-AF65-F5344CB8AC3E}">
        <p14:creationId xmlns:p14="http://schemas.microsoft.com/office/powerpoint/2010/main" val="4191079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FA38F-1193-5030-D94C-29314F614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Core Issue</a:t>
            </a:r>
            <a:r>
              <a:rPr lang="zh-CN" altLang="en-US" dirty="0"/>
              <a:t>：</a:t>
            </a:r>
            <a:r>
              <a:rPr lang="en-US" altLang="zh-CN" dirty="0"/>
              <a:t>Quantify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8680B-9682-97B7-9ED3-8C76C0A1D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671" y="1467874"/>
            <a:ext cx="10515600" cy="4456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我们面向的对象是</a:t>
            </a:r>
            <a:r>
              <a:rPr lang="en-US" altLang="zh-CN" dirty="0"/>
              <a:t>machine</a:t>
            </a:r>
            <a:r>
              <a:rPr lang="zh-CN" altLang="en-US" dirty="0"/>
              <a:t>，关键在于如何衡量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47C7B1-ECDC-B27A-6370-040B69333A72}"/>
              </a:ext>
            </a:extLst>
          </p:cNvPr>
          <p:cNvSpPr txBox="1"/>
          <p:nvPr/>
        </p:nvSpPr>
        <p:spPr>
          <a:xfrm>
            <a:off x="1406013" y="2979173"/>
            <a:ext cx="61746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无法回避的问题：</a:t>
            </a:r>
            <a:endParaRPr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怎么衡量当前的状态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怎么量化机器的奖励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怎么给他设定一个方法使其在环境中学习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64012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00C8196-A768-129F-A5C9-87192584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33" y="139096"/>
            <a:ext cx="9144793" cy="29812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7DC804-44E4-A00D-FAEA-7F8191279589}"/>
              </a:ext>
            </a:extLst>
          </p:cNvPr>
          <p:cNvSpPr txBox="1"/>
          <p:nvPr/>
        </p:nvSpPr>
        <p:spPr>
          <a:xfrm>
            <a:off x="4220989" y="3429000"/>
            <a:ext cx="768587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consider the standard RL framework consisting of an 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agent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interacting with an 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environment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To simplify the exposition, we assume that the environment is fully observable. An environment is modeled as a Markov decision process (MDP) and is defined by a set of 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states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S, a set of 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actions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A, a distribution over initial states p(s0), a </a:t>
            </a:r>
            <a:r>
              <a:rPr lang="en-US" altLang="zh-CN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reward function 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r.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A97630-8338-5483-C68C-F868E1473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5" y="3361619"/>
            <a:ext cx="3927374" cy="7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22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2032</TotalTime>
  <Words>494</Words>
  <Application>Microsoft Office PowerPoint</Application>
  <PresentationFormat>宽屏</PresentationFormat>
  <Paragraphs>64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等线</vt:lpstr>
      <vt:lpstr>等线 Light</vt:lpstr>
      <vt:lpstr>Arial</vt:lpstr>
      <vt:lpstr>Times New Roman</vt:lpstr>
      <vt:lpstr>Office 主题​​</vt:lpstr>
      <vt:lpstr>AI Conference and RL</vt:lpstr>
      <vt:lpstr>Aminer rankings</vt:lpstr>
      <vt:lpstr>评价标准</vt:lpstr>
      <vt:lpstr>Conference on Computer Vision and Pattern Recognition</vt:lpstr>
      <vt:lpstr>International Machine Learning Conference</vt:lpstr>
      <vt:lpstr>Annual Meeting of Neural Information Processing Systems</vt:lpstr>
      <vt:lpstr>Origin of RL : Behavioral Psychology</vt:lpstr>
      <vt:lpstr>Core Issue：Quantify</vt:lpstr>
      <vt:lpstr>PowerPoint 演示文稿</vt:lpstr>
      <vt:lpstr>Actual Case: Sekiro</vt:lpstr>
      <vt:lpstr>Actual Case: Sekiro con‘d</vt:lpstr>
      <vt:lpstr>The thing is：怎么动态的求解</vt:lpstr>
      <vt:lpstr>状态价值函数与状态动作价值函数</vt:lpstr>
      <vt:lpstr>马尔可夫决策过程</vt:lpstr>
      <vt:lpstr>PowerPoint 演示文稿</vt:lpstr>
      <vt:lpstr>PowerPoint 演示文稿</vt:lpstr>
      <vt:lpstr>RL with augmented data</vt:lpstr>
      <vt:lpstr>What matters</vt:lpstr>
      <vt:lpstr>Related Work</vt:lpstr>
      <vt:lpstr>Case 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思博 赵</dc:creator>
  <cp:lastModifiedBy>Marx Chen</cp:lastModifiedBy>
  <cp:revision>17</cp:revision>
  <dcterms:created xsi:type="dcterms:W3CDTF">2024-08-24T03:31:34Z</dcterms:created>
  <dcterms:modified xsi:type="dcterms:W3CDTF">2024-10-10T09:16:30Z</dcterms:modified>
</cp:coreProperties>
</file>